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0" r:id="rId3"/>
    <p:sldId id="274" r:id="rId4"/>
    <p:sldId id="260" r:id="rId5"/>
    <p:sldId id="258" r:id="rId6"/>
    <p:sldId id="270" r:id="rId7"/>
    <p:sldId id="259" r:id="rId8"/>
    <p:sldId id="261" r:id="rId9"/>
    <p:sldId id="272" r:id="rId10"/>
    <p:sldId id="281" r:id="rId11"/>
    <p:sldId id="263" r:id="rId12"/>
    <p:sldId id="277" r:id="rId13"/>
    <p:sldId id="278" r:id="rId14"/>
    <p:sldId id="264" r:id="rId15"/>
    <p:sldId id="267" r:id="rId16"/>
    <p:sldId id="265" r:id="rId17"/>
    <p:sldId id="275" r:id="rId18"/>
    <p:sldId id="268" r:id="rId19"/>
    <p:sldId id="269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369" autoAdjust="0"/>
  </p:normalViewPr>
  <p:slideViewPr>
    <p:cSldViewPr snapToGrid="0" snapToObjects="1">
      <p:cViewPr>
        <p:scale>
          <a:sx n="125" d="100"/>
          <a:sy n="125" d="100"/>
        </p:scale>
        <p:origin x="-65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BD7F-46D5-7B4D-BC35-38533E618BD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C290-F392-4944-B667-794E6C579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working with: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Terry</a:t>
            </a:r>
            <a:r>
              <a:rPr lang="en-US" baseline="0" dirty="0" smtClean="0"/>
              <a:t> Moore, </a:t>
            </a:r>
            <a:r>
              <a:rPr lang="en-US" baseline="0" dirty="0" err="1" smtClean="0"/>
              <a:t>ECONorthwest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Josh </a:t>
            </a:r>
            <a:r>
              <a:rPr lang="en-US" baseline="0" dirty="0" err="1" smtClean="0"/>
              <a:t>Skov</a:t>
            </a:r>
            <a:r>
              <a:rPr lang="en-US" baseline="0" dirty="0" smtClean="0"/>
              <a:t>, co-founder of Good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0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olympiawa.gov</a:t>
            </a:r>
            <a:r>
              <a:rPr lang="en-US" baseline="0" dirty="0" smtClean="0"/>
              <a:t>/~/media/7FFFF33312D546B2A045EF67AA7578FA.ashx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www.apwa.net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centerforsustainability</a:t>
            </a:r>
            <a:r>
              <a:rPr lang="en-US" baseline="0" dirty="0" smtClean="0"/>
              <a:t>/Process/-Framework-for-Sustainable-Communities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www.bu.edu</a:t>
            </a:r>
            <a:r>
              <a:rPr lang="en-US" dirty="0" smtClean="0"/>
              <a:t>/sustainability/files/2011/11/stars.aashe_1.png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1400" i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Education &amp; Service: </a:t>
            </a:r>
            <a:r>
              <a:rPr lang="en-US" sz="1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The Sustainable City Year program points 100,000 hours by over 500 students in 28 classes with 25 faculty in 10 departments and programs at 16 projects in 1 partner city. 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1400" i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Experts in Residence: </a:t>
            </a:r>
            <a:r>
              <a:rPr lang="en-US" sz="1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SCI brings in experts to meet with students, faculty, Oregon cities, and other academic institutions to forward the thinking around urgent sustainability topics.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1400" i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Collaborative Research: </a:t>
            </a:r>
            <a:r>
              <a:rPr lang="en-US" sz="1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SCI brings together researchers from different disciplines to address the needs of cities.</a:t>
            </a:r>
          </a:p>
          <a:p>
            <a:pPr marL="800100" lvl="1" indent="-342900">
              <a:buFontTx/>
              <a:buChar char="•"/>
            </a:pPr>
            <a:r>
              <a:rPr lang="en-US" sz="1400" i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Policy Assistance: </a:t>
            </a:r>
            <a:r>
              <a:rPr lang="en-US" sz="1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SCI engages in the policy making process at all levels of government to positively impact the way cities evolve.</a:t>
            </a:r>
          </a:p>
          <a:p>
            <a:pPr marL="800100" lvl="1" indent="-342900">
              <a:buFontTx/>
              <a:buChar char="•"/>
            </a:pPr>
            <a:endParaRPr lang="en-US" sz="1400">
              <a:solidFill>
                <a:schemeClr val="tx2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marL="800100" lvl="1" indent="-342900">
              <a:buFontTx/>
              <a:buChar char="•"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The Future of SCI: </a:t>
            </a:r>
            <a:r>
              <a:rPr lang="en-US" sz="1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SCY Expansion, SCI Asia, SCI Summer Institute</a:t>
            </a:r>
          </a:p>
          <a:p>
            <a:pPr marL="800100" lvl="1" indent="-342900"/>
            <a:endParaRPr lang="en-US" sz="1400">
              <a:solidFill>
                <a:schemeClr val="tx2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marL="800100" lvl="1" indent="-342900">
              <a:buFontTx/>
              <a:buChar char="•"/>
            </a:pPr>
            <a:endParaRPr lang="en-US" sz="1400">
              <a:solidFill>
                <a:schemeClr val="tx2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5FCCCC-7594-7A4E-AB48-0DC72B00BB63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source: http://</a:t>
            </a:r>
            <a:r>
              <a:rPr lang="en-US" baseline="0" dirty="0" err="1" smtClean="0"/>
              <a:t>www.thewaterq.com</a:t>
            </a:r>
            <a:r>
              <a:rPr lang="en-US" baseline="0" dirty="0" smtClean="0"/>
              <a:t>/wnews1/</a:t>
            </a:r>
            <a:r>
              <a:rPr lang="en-US" baseline="0" dirty="0" err="1" smtClean="0"/>
              <a:t>index.php?option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com_content&amp;view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article&amp;id</a:t>
            </a:r>
            <a:r>
              <a:rPr lang="en-US" baseline="0" dirty="0" smtClean="0"/>
              <a:t>=341:statutory-law-of-water-pollution&amp;catid=89:usa-water&amp;Itemid=463</a:t>
            </a:r>
            <a:endParaRPr lang="en-US" dirty="0" smtClean="0"/>
          </a:p>
          <a:p>
            <a:r>
              <a:rPr lang="en-US" dirty="0" smtClean="0"/>
              <a:t>Alternate photo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geographyblog.eu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/water-pollution-and-drought-threaten-worlds-poor-un/</a:t>
            </a:r>
          </a:p>
          <a:p>
            <a:r>
              <a:rPr lang="en-US" baseline="0" dirty="0" smtClean="0"/>
              <a:t>Alternative photo source: http://</a:t>
            </a:r>
            <a:r>
              <a:rPr lang="en-US" baseline="0" dirty="0" err="1" smtClean="0"/>
              <a:t>www.kidzworld.com</a:t>
            </a:r>
            <a:r>
              <a:rPr lang="en-US" baseline="0" dirty="0" smtClean="0"/>
              <a:t>/article/27529-air-and-water-pollution</a:t>
            </a:r>
          </a:p>
          <a:p>
            <a:r>
              <a:rPr lang="en-US" baseline="0" dirty="0" smtClean="0"/>
              <a:t>Credit: Peter </a:t>
            </a:r>
            <a:r>
              <a:rPr lang="en-US" baseline="0" dirty="0" err="1" smtClean="0"/>
              <a:t>Essick</a:t>
            </a:r>
            <a:r>
              <a:rPr lang="en-US" baseline="0" dirty="0" smtClean="0"/>
              <a:t> (?)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source: http://</a:t>
            </a:r>
            <a:r>
              <a:rPr lang="en-US" baseline="0" dirty="0" err="1" smtClean="0"/>
              <a:t>www.waterbirdwtc.com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newsread.asp?id</a:t>
            </a:r>
            <a:r>
              <a:rPr lang="en-US" baseline="0" dirty="0" smtClean="0"/>
              <a:t>=29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source: http://</a:t>
            </a:r>
            <a:r>
              <a:rPr lang="en-US" baseline="0" dirty="0" err="1" smtClean="0"/>
              <a:t>www.livinginperfectharmony.com</a:t>
            </a:r>
            <a:r>
              <a:rPr lang="en-US" baseline="0" dirty="0" smtClean="0"/>
              <a:t>/880/healthy-living/viewing-your-home-through-the-lens-of-a-camera/</a:t>
            </a:r>
          </a:p>
          <a:p>
            <a:r>
              <a:rPr lang="en-US" baseline="0" dirty="0" smtClean="0"/>
              <a:t>Credit: Susan </a:t>
            </a:r>
            <a:r>
              <a:rPr lang="en-US" baseline="0" dirty="0" err="1" smtClean="0"/>
              <a:t>Muehl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Three P’s: Profit, People, Planet</a:t>
            </a:r>
          </a:p>
          <a:p>
            <a:r>
              <a:rPr lang="en-US" dirty="0" smtClean="0"/>
              <a:t>Three E’s: Economy</a:t>
            </a:r>
            <a:r>
              <a:rPr lang="en-US" baseline="0" dirty="0" smtClean="0"/>
              <a:t>, (Social) Equity, Environment</a:t>
            </a:r>
          </a:p>
          <a:p>
            <a:endParaRPr lang="en-US" dirty="0" smtClean="0"/>
          </a:p>
          <a:p>
            <a:r>
              <a:rPr lang="en-US" dirty="0" smtClean="0"/>
              <a:t>Photo source: http://</a:t>
            </a:r>
            <a:r>
              <a:rPr lang="en-US" dirty="0" err="1" smtClean="0"/>
              <a:t>www.vanderbilt.edu</a:t>
            </a:r>
            <a:r>
              <a:rPr lang="en-US" dirty="0" smtClean="0"/>
              <a:t>/</a:t>
            </a:r>
            <a:r>
              <a:rPr lang="en-US" dirty="0" err="1" smtClean="0"/>
              <a:t>sustainvu</a:t>
            </a:r>
            <a:r>
              <a:rPr lang="en-US" dirty="0" smtClean="0"/>
              <a:t>/who-we-are/what-is-sustainability/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source: http://</a:t>
            </a:r>
            <a:r>
              <a:rPr lang="en-US" baseline="0" dirty="0" err="1" smtClean="0"/>
              <a:t>dailyemerald.com</a:t>
            </a:r>
            <a:r>
              <a:rPr lang="en-US" baseline="0" dirty="0" smtClean="0"/>
              <a:t>/2012/06/06/students-secure-meeting-to-discuss-tuition-and-other-issues-with-university-president-robert-berdahl/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single “right” choice.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decision-makers have different priorities.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recommendations of an outside authority, while suggestive, don’t always match the specific values of the decision-makers.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there may be dozens or even hundreds of criteria to consider, in the end just a handful are significant enough to sway the decision one way or the other.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costs and benefits can be quantified, even monetized, to help make a decision.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Converting costs and benefits into tangible and comparable units helps makes it easier to evaluate their relative importance.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costs and benefits are less tangible, but can be evaluated in terms of opportunities costs: What might be done instead?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 on the key tradeoffs helps decision-makers reach agreement.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 a decision sometimes involves give and 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olympiawa.gov</a:t>
            </a:r>
            <a:r>
              <a:rPr lang="en-US" baseline="0" dirty="0" smtClean="0"/>
              <a:t>/community/sustainability/~/media/Files/</a:t>
            </a:r>
            <a:r>
              <a:rPr lang="en-US" baseline="0" dirty="0" err="1" smtClean="0"/>
              <a:t>PublicWorks</a:t>
            </a:r>
            <a:r>
              <a:rPr lang="en-US" baseline="0" dirty="0" smtClean="0"/>
              <a:t>/Sustainability/SAM2.ashx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olympiawa.gov</a:t>
            </a:r>
            <a:r>
              <a:rPr lang="en-US" baseline="0" dirty="0" smtClean="0"/>
              <a:t>/~/media/Files/</a:t>
            </a:r>
            <a:r>
              <a:rPr lang="en-US" baseline="0" dirty="0" err="1" smtClean="0"/>
              <a:t>PublicWorks</a:t>
            </a:r>
            <a:r>
              <a:rPr lang="en-US" baseline="0" dirty="0" smtClean="0"/>
              <a:t>/Sustainability/SAM-Parking-</a:t>
            </a:r>
            <a:r>
              <a:rPr lang="en-US" baseline="0" dirty="0" err="1" smtClean="0"/>
              <a:t>Fines.ashx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C290-F392-4944-B667-794E6C579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71600"/>
            <a:ext cx="7772400" cy="320040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199"/>
            <a:ext cx="73152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15200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3-w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18872"/>
            <a:ext cx="80010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00200"/>
            <a:ext cx="2514600" cy="68580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404871"/>
            <a:ext cx="2514600" cy="3657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9272" y="1600200"/>
            <a:ext cx="2514600" cy="68580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9272" y="2404871"/>
            <a:ext cx="2514600" cy="3657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62472" y="1600200"/>
            <a:ext cx="2514600" cy="68580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62472" y="2404871"/>
            <a:ext cx="2514600" cy="3657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90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ashe.org/resources/resources-sustainability-coordination-planning" TargetMode="External"/><Relationship Id="rId12" Type="http://schemas.openxmlformats.org/officeDocument/2006/relationships/hyperlink" Target="http://www.aashe.org/resources/case-studies/keyword/162" TargetMode="External"/><Relationship Id="rId13" Type="http://schemas.openxmlformats.org/officeDocument/2006/relationships/hyperlink" Target="http://www.tbltool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trees.org/files/Research/sgrowth137c.pdf" TargetMode="External"/><Relationship Id="rId3" Type="http://schemas.openxmlformats.org/officeDocument/2006/relationships/hyperlink" Target="http://olympiawa.gov/community/sustainability/~/media/Files/PublicWorks/Sustainability/SAM2.ashx" TargetMode="External"/><Relationship Id="rId4" Type="http://schemas.openxmlformats.org/officeDocument/2006/relationships/hyperlink" Target="http://www.nxtbook.com/nxtbooks/verde/citiesgogreen_200810/index.php?startid=10" TargetMode="External"/><Relationship Id="rId5" Type="http://schemas.openxmlformats.org/officeDocument/2006/relationships/hyperlink" Target="http://www.sustainablecitynetwork.com/topic_channels/policy/article_15b7cf6c-1891-11e2-9f6f-001a4bcf6878.html" TargetMode="External"/><Relationship Id="rId6" Type="http://schemas.openxmlformats.org/officeDocument/2006/relationships/hyperlink" Target="http://www.gscdubuque.com/Presentations/SustainableActionMap_2011GSCC.pdf" TargetMode="External"/><Relationship Id="rId7" Type="http://schemas.openxmlformats.org/officeDocument/2006/relationships/hyperlink" Target="http://www.apwa.net/centerforsustainability/Process/-Framework-for-Sustainable-Communities" TargetMode="External"/><Relationship Id="rId8" Type="http://schemas.openxmlformats.org/officeDocument/2006/relationships/hyperlink" Target="http://www.eugene-or.gov/index.aspx?NID=512" TargetMode="External"/><Relationship Id="rId9" Type="http://schemas.openxmlformats.org/officeDocument/2006/relationships/hyperlink" Target="https://stars.aashe.org/" TargetMode="External"/><Relationship Id="rId10" Type="http://schemas.openxmlformats.org/officeDocument/2006/relationships/hyperlink" Target="http://www.aashe.org/resources/campus-sustainability-assessment-too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8920"/>
            <a:ext cx="7315200" cy="1143000"/>
          </a:xfrm>
        </p:spPr>
        <p:txBody>
          <a:bodyPr/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Triple Bottom Line</a:t>
            </a:r>
            <a:b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i="1" dirty="0" smtClean="0"/>
              <a:t>A better way </a:t>
            </a:r>
            <a:r>
              <a:rPr lang="en-US" sz="2400" i="1" dirty="0"/>
              <a:t>to make—and communicate—</a:t>
            </a:r>
            <a:r>
              <a:rPr lang="en-US" sz="2400" i="1" dirty="0" smtClean="0"/>
              <a:t>decisions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1920"/>
            <a:ext cx="7315200" cy="8048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Rob Zako, Ph.D.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Terry Moore, FAICP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54579"/>
            <a:ext cx="82296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i="1" dirty="0" smtClean="0">
                <a:latin typeface="Cambria"/>
                <a:cs typeface="Cambria"/>
              </a:rPr>
              <a:t>Lane </a:t>
            </a:r>
            <a:r>
              <a:rPr lang="en-US" sz="1000" i="1" smtClean="0">
                <a:latin typeface="Cambria"/>
                <a:cs typeface="Cambria"/>
              </a:rPr>
              <a:t>Livability Consortium on 12/17/</a:t>
            </a:r>
            <a:r>
              <a:rPr lang="en-US" sz="1000" i="1" dirty="0" smtClean="0">
                <a:latin typeface="Cambria"/>
                <a:cs typeface="Cambria"/>
              </a:rPr>
              <a:t>2013</a:t>
            </a:r>
          </a:p>
        </p:txBody>
      </p:sp>
      <p:pic>
        <p:nvPicPr>
          <p:cNvPr id="6" name="Picture 9" descr="Color_U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466801"/>
            <a:ext cx="1600200" cy="9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Couple Buying a Car (cont.)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Tx/>
              <a:buNone/>
            </a:pPr>
            <a:r>
              <a:rPr lang="en-US" sz="3100" b="1" dirty="0" smtClean="0"/>
              <a:t>Takeaways:</a:t>
            </a:r>
            <a:endParaRPr lang="en-US" sz="3100" b="1" dirty="0" smtClean="0"/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No </a:t>
            </a:r>
            <a:r>
              <a:rPr lang="en-US" dirty="0" smtClean="0"/>
              <a:t>single </a:t>
            </a:r>
            <a:r>
              <a:rPr lang="en-US" dirty="0"/>
              <a:t>“right” choice.</a:t>
            </a:r>
          </a:p>
          <a:p>
            <a:pPr>
              <a:spcBef>
                <a:spcPts val="1800"/>
              </a:spcBef>
              <a:buClrTx/>
            </a:pPr>
            <a:r>
              <a:rPr lang="en-US" dirty="0"/>
              <a:t>Different decision-makers have different priorities.</a:t>
            </a:r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Outside authority</a:t>
            </a:r>
            <a:r>
              <a:rPr lang="en-US" dirty="0"/>
              <a:t> </a:t>
            </a:r>
            <a:r>
              <a:rPr lang="en-US" dirty="0" smtClean="0"/>
              <a:t>does always match values </a:t>
            </a:r>
            <a:r>
              <a:rPr lang="en-US" dirty="0"/>
              <a:t>of the decision-makers.</a:t>
            </a:r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Typically, just a few criteria swing the decision.</a:t>
            </a:r>
            <a:endParaRPr lang="en-US" dirty="0"/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When possible, </a:t>
            </a:r>
            <a:r>
              <a:rPr lang="en-US" dirty="0"/>
              <a:t>monetize </a:t>
            </a:r>
            <a:r>
              <a:rPr lang="en-US" dirty="0" smtClean="0"/>
              <a:t>or quantify impacts.</a:t>
            </a:r>
            <a:endParaRPr lang="en-US" dirty="0"/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Convert impacts into </a:t>
            </a:r>
            <a:r>
              <a:rPr lang="en-US" dirty="0"/>
              <a:t>tangible and comparable </a:t>
            </a:r>
            <a:r>
              <a:rPr lang="en-US" dirty="0" smtClean="0"/>
              <a:t>units.</a:t>
            </a:r>
            <a:endParaRPr lang="en-US" dirty="0"/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Look at opportunities </a:t>
            </a:r>
            <a:r>
              <a:rPr lang="en-US" dirty="0"/>
              <a:t>costs: What might be done instead?</a:t>
            </a:r>
          </a:p>
          <a:p>
            <a:pPr>
              <a:spcBef>
                <a:spcPts val="1800"/>
              </a:spcBef>
              <a:buClrTx/>
            </a:pPr>
            <a:r>
              <a:rPr lang="en-US" dirty="0" smtClean="0"/>
              <a:t>Reaching </a:t>
            </a:r>
            <a:r>
              <a:rPr lang="en-US" dirty="0"/>
              <a:t>a decision sometimes involves give and 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Frameworks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Content Placeholder 6" descr="SAM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14"/>
          <a:stretch/>
        </p:blipFill>
        <p:spPr>
          <a:xfrm>
            <a:off x="1747132" y="1600201"/>
            <a:ext cx="5650992" cy="4343400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47132" y="5973008"/>
            <a:ext cx="5650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City of Olympia, Washington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0077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Frameworks (cont.)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7132" y="5973008"/>
            <a:ext cx="5650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City of Olympia, Washington</a:t>
            </a:r>
            <a:endParaRPr lang="en-US" sz="900" i="1" dirty="0">
              <a:latin typeface="Cambria"/>
              <a:cs typeface="Cambria"/>
            </a:endParaRPr>
          </a:p>
        </p:txBody>
      </p:sp>
      <p:pic>
        <p:nvPicPr>
          <p:cNvPr id="8" name="Content Placeholder 7" descr="SAM-Parking-Fine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r="-280"/>
          <a:stretch/>
        </p:blipFill>
        <p:spPr>
          <a:xfrm>
            <a:off x="1747132" y="1600201"/>
            <a:ext cx="5650992" cy="4343400"/>
          </a:xfrm>
        </p:spPr>
      </p:pic>
    </p:spTree>
    <p:extLst>
      <p:ext uri="{BB962C8B-B14F-4D97-AF65-F5344CB8AC3E}">
        <p14:creationId xmlns:p14="http://schemas.microsoft.com/office/powerpoint/2010/main" val="272972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Frameworks (cont.)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7132" y="5973008"/>
            <a:ext cx="5650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City of Olympia, Washington</a:t>
            </a:r>
            <a:endParaRPr lang="en-US" sz="900" i="1" dirty="0">
              <a:latin typeface="Cambria"/>
              <a:cs typeface="Cambria"/>
            </a:endParaRPr>
          </a:p>
        </p:txBody>
      </p:sp>
      <p:pic>
        <p:nvPicPr>
          <p:cNvPr id="6" name="Content Placeholder 5" descr="SAM-Boot-Allowanc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r="-280"/>
          <a:stretch/>
        </p:blipFill>
        <p:spPr>
          <a:xfrm>
            <a:off x="1747132" y="1600200"/>
            <a:ext cx="5650992" cy="4343400"/>
          </a:xfrm>
        </p:spPr>
      </p:pic>
    </p:spTree>
    <p:extLst>
      <p:ext uri="{BB962C8B-B14F-4D97-AF65-F5344CB8AC3E}">
        <p14:creationId xmlns:p14="http://schemas.microsoft.com/office/powerpoint/2010/main" val="19180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Frameworks (cont.)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 descr="framework_designFINAL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r="299"/>
          <a:stretch/>
        </p:blipFill>
        <p:spPr>
          <a:xfrm>
            <a:off x="1761814" y="1600201"/>
            <a:ext cx="5623560" cy="4343400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47132" y="5973008"/>
            <a:ext cx="5650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American Public Works Association (APWA) Center for Sustainability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078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Frameworks (cont.)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Step 1: </a:t>
            </a:r>
            <a:r>
              <a:rPr lang="en-US" b="1" dirty="0" smtClean="0"/>
              <a:t>Identifying. </a:t>
            </a:r>
            <a:r>
              <a:rPr lang="en-US" dirty="0"/>
              <a:t>Clearly identify the action.</a:t>
            </a:r>
          </a:p>
          <a:p>
            <a:pPr marL="0" indent="0">
              <a:buNone/>
            </a:pPr>
            <a:r>
              <a:rPr lang="en-US" b="1" dirty="0"/>
              <a:t>Step 2: </a:t>
            </a:r>
            <a:r>
              <a:rPr lang="en-US" b="1" dirty="0" smtClean="0"/>
              <a:t>Brainstorming. </a:t>
            </a:r>
            <a:r>
              <a:rPr lang="en-US" dirty="0"/>
              <a:t>Complete the framework on the form (get as many ideas as possible).</a:t>
            </a:r>
          </a:p>
          <a:p>
            <a:pPr marL="0" indent="0">
              <a:buNone/>
            </a:pPr>
            <a:r>
              <a:rPr lang="en-US" b="1" dirty="0"/>
              <a:t>Step 3: </a:t>
            </a:r>
            <a:r>
              <a:rPr lang="en-US" b="1" dirty="0" smtClean="0"/>
              <a:t>Distilling. </a:t>
            </a:r>
            <a:r>
              <a:rPr lang="en-US" dirty="0"/>
              <a:t>Refine your brainstorming list to key issues.</a:t>
            </a:r>
          </a:p>
          <a:p>
            <a:pPr marL="0" indent="0">
              <a:buNone/>
            </a:pPr>
            <a:r>
              <a:rPr lang="en-US" b="1" dirty="0"/>
              <a:t>Step 4: </a:t>
            </a:r>
            <a:r>
              <a:rPr lang="en-US" b="1" dirty="0" smtClean="0"/>
              <a:t>Evaluating. </a:t>
            </a:r>
            <a:r>
              <a:rPr lang="en-US" dirty="0"/>
              <a:t>Determine how balanced your solution is.</a:t>
            </a:r>
          </a:p>
          <a:p>
            <a:pPr marL="0" indent="0">
              <a:buNone/>
            </a:pPr>
            <a:r>
              <a:rPr lang="en-US" b="1" dirty="0"/>
              <a:t>Step 5: Problem </a:t>
            </a:r>
            <a:r>
              <a:rPr lang="en-US" b="1" dirty="0" smtClean="0"/>
              <a:t>Solving. </a:t>
            </a:r>
            <a:r>
              <a:rPr lang="en-US" dirty="0"/>
              <a:t>Find a balanced solution (all Need categories have a green or yellow rating).</a:t>
            </a:r>
          </a:p>
          <a:p>
            <a:pPr marL="0" indent="0">
              <a:buNone/>
            </a:pPr>
            <a:r>
              <a:rPr lang="en-US" b="1" dirty="0"/>
              <a:t>Step 6: Move </a:t>
            </a:r>
            <a:r>
              <a:rPr lang="en-US" b="1" dirty="0" smtClean="0"/>
              <a:t>Forward. </a:t>
            </a:r>
            <a:r>
              <a:rPr lang="en-US" dirty="0"/>
              <a:t>Confirm or assign someone to be responsible for carrying the action forward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700" i="1" dirty="0" smtClean="0"/>
              <a:t>Source: APWA “Framework for Sustainable Communities.” See also APWA “Facilitator’s Guide.”</a:t>
            </a:r>
            <a:endParaRPr lang="en-US" sz="17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Tools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The TBL Too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2704" r="3481" b="5524"/>
          <a:stretch/>
        </p:blipFill>
        <p:spPr>
          <a:xfrm>
            <a:off x="1426464" y="1600200"/>
            <a:ext cx="6294919" cy="4800600"/>
          </a:xfrm>
          <a:ln w="12700">
            <a:noFill/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pic>
        <p:nvPicPr>
          <p:cNvPr id="4" name="Picture 3" descr="TBL Tool User's Gu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43600"/>
            <a:ext cx="2743200" cy="685800"/>
          </a:xfrm>
          <a:prstGeom prst="rect">
            <a:avLst/>
          </a:prstGeo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6464" y="6400800"/>
            <a:ext cx="6294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latin typeface="Cambria"/>
                <a:cs typeface="Cambria"/>
              </a:rPr>
              <a:t>Source: Portland State University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0280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Tools (cont.)</a:t>
            </a:r>
            <a:endParaRPr lang="en-US" dirty="0"/>
          </a:p>
        </p:txBody>
      </p:sp>
      <p:pic>
        <p:nvPicPr>
          <p:cNvPr id="7" name="Content Placeholder 6" descr="stars_2.0_credit_checklist.pdf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7071"/>
          <a:stretch>
            <a:fillRect/>
          </a:stretch>
        </p:blipFill>
        <p:spPr>
          <a:xfrm>
            <a:off x="1371600" y="1600200"/>
            <a:ext cx="4114800" cy="4572000"/>
          </a:xfrm>
        </p:spPr>
      </p:pic>
      <p:pic>
        <p:nvPicPr>
          <p:cNvPr id="10" name="Content Placeholder 9" descr="stars_2.0_credit_checklist.pdf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7071"/>
          <a:stretch>
            <a:fillRect/>
          </a:stretch>
        </p:blipFill>
        <p:spPr>
          <a:xfrm>
            <a:off x="5029200" y="1959689"/>
            <a:ext cx="4114800" cy="4572000"/>
          </a:xfrm>
        </p:spPr>
      </p:pic>
      <p:sp>
        <p:nvSpPr>
          <p:cNvPr id="11" name="TextBox 10"/>
          <p:cNvSpPr txBox="1"/>
          <p:nvPr/>
        </p:nvSpPr>
        <p:spPr>
          <a:xfrm>
            <a:off x="549275" y="6172200"/>
            <a:ext cx="8042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Association for the Advancement of Sustainability in Higher Education (AASHE)</a:t>
            </a:r>
            <a:endParaRPr lang="en-US" sz="900" i="1" dirty="0">
              <a:latin typeface="Cambria"/>
              <a:cs typeface="Cambria"/>
            </a:endParaRPr>
          </a:p>
        </p:txBody>
      </p:sp>
      <p:pic>
        <p:nvPicPr>
          <p:cNvPr id="12" name="Picture 11" descr="stars.aashe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444471"/>
            <a:ext cx="1089025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Getting Started with TBL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5613" indent="-455613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b="1" dirty="0" smtClean="0"/>
              <a:t>Special-Purpose Tool: </a:t>
            </a:r>
            <a:r>
              <a:rPr lang="en-US" sz="2800" dirty="0" smtClean="0"/>
              <a:t>See if an existing </a:t>
            </a:r>
            <a:r>
              <a:rPr lang="en-US" sz="2800" dirty="0"/>
              <a:t>special-purpose TBL tool </a:t>
            </a:r>
            <a:r>
              <a:rPr lang="en-US" sz="2800" dirty="0" smtClean="0"/>
              <a:t>can be applied.</a:t>
            </a:r>
            <a:endParaRPr lang="en-US" sz="2800" dirty="0"/>
          </a:p>
          <a:p>
            <a:pPr marL="455613" indent="-455613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b="1" dirty="0" smtClean="0"/>
              <a:t>General-Purpose Framework: </a:t>
            </a:r>
            <a:r>
              <a:rPr lang="en-US" sz="2800" dirty="0" smtClean="0"/>
              <a:t>Otherwise, see if your organization has a general-purpose TBL framework.</a:t>
            </a:r>
          </a:p>
          <a:p>
            <a:pPr marL="455613" indent="-455613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b="1" dirty="0" smtClean="0"/>
              <a:t>Basic Framework: </a:t>
            </a:r>
            <a:r>
              <a:rPr lang="en-US" sz="2800" dirty="0" smtClean="0"/>
              <a:t>Otherwise</a:t>
            </a:r>
            <a:r>
              <a:rPr lang="en-US" sz="2800" dirty="0"/>
              <a:t>, </a:t>
            </a:r>
            <a:r>
              <a:rPr lang="en-US" sz="2800" dirty="0" smtClean="0"/>
              <a:t>start with (and refine) a </a:t>
            </a:r>
            <a:r>
              <a:rPr lang="en-US" sz="2800" dirty="0"/>
              <a:t>basic TBL </a:t>
            </a:r>
            <a:r>
              <a:rPr lang="en-US" sz="2800" dirty="0" smtClean="0"/>
              <a:t>framework:</a:t>
            </a:r>
            <a:endParaRPr lang="en-US" sz="2800" dirty="0"/>
          </a:p>
          <a:p>
            <a:pPr marL="919163" lvl="1" indent="-457200">
              <a:buClr>
                <a:schemeClr val="tx2"/>
              </a:buClr>
            </a:pPr>
            <a:r>
              <a:rPr lang="en-US" sz="2400" dirty="0" smtClean="0"/>
              <a:t>City </a:t>
            </a:r>
            <a:r>
              <a:rPr lang="en-US" sz="2400" dirty="0"/>
              <a:t>of Olympia’s </a:t>
            </a:r>
            <a:r>
              <a:rPr lang="en-US" sz="2400" dirty="0" smtClean="0"/>
              <a:t>Sustainable Action Map (SAM), or</a:t>
            </a:r>
            <a:endParaRPr lang="en-US" sz="2400" dirty="0"/>
          </a:p>
          <a:p>
            <a:pPr marL="919163" lvl="1" indent="-457200">
              <a:buClr>
                <a:schemeClr val="tx2"/>
              </a:buClr>
            </a:pPr>
            <a:r>
              <a:rPr lang="en-US" sz="2400" dirty="0" smtClean="0"/>
              <a:t>APWA’s </a:t>
            </a:r>
            <a:r>
              <a:rPr lang="en-US" sz="2400" dirty="0"/>
              <a:t>Framework for Sustainable </a:t>
            </a:r>
            <a:r>
              <a:rPr lang="en-US" sz="2400" dirty="0" smtClean="0"/>
              <a:t>Communities.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22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TBL Resources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400" b="1" dirty="0" smtClean="0"/>
              <a:t>ICLEI: Local Governments for Sustainability</a:t>
            </a:r>
            <a:r>
              <a:rPr lang="en-US" sz="1400" dirty="0" smtClean="0"/>
              <a:t>. Presentation </a:t>
            </a:r>
            <a:r>
              <a:rPr lang="en-US" sz="1400" dirty="0"/>
              <a:t>on sustainability. </a:t>
            </a:r>
            <a:r>
              <a:rPr lang="en-US" sz="1400" dirty="0" smtClean="0">
                <a:hlinkClick r:id="rId2"/>
              </a:rPr>
              <a:t>actrees.org/files/Research/sgrowth137c.pdf</a:t>
            </a:r>
            <a:r>
              <a:rPr lang="en-US" sz="1400" dirty="0" smtClean="0"/>
              <a:t>   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400" b="1" dirty="0" smtClean="0"/>
              <a:t>City </a:t>
            </a:r>
            <a:r>
              <a:rPr lang="en-US" sz="1400" b="1" dirty="0"/>
              <a:t>of Olympia, WA. </a:t>
            </a:r>
            <a:r>
              <a:rPr lang="en-US" sz="1400" dirty="0" smtClean="0"/>
              <a:t>Sustainable </a:t>
            </a:r>
            <a:r>
              <a:rPr lang="en-US" sz="1400" dirty="0"/>
              <a:t>Action Map (SAM</a:t>
            </a:r>
            <a:r>
              <a:rPr lang="en-US" sz="1400" dirty="0" smtClean="0"/>
              <a:t>). </a:t>
            </a:r>
            <a:r>
              <a:rPr lang="en-US" sz="1400" dirty="0">
                <a:hlinkClick r:id="rId3"/>
              </a:rPr>
              <a:t>olympiawa.gov/community/sustainability/~/media/Files/PublicWorks/Sustainability/SAM2.</a:t>
            </a:r>
            <a:r>
              <a:rPr lang="en-US" sz="1400" dirty="0" smtClean="0">
                <a:hlinkClick r:id="rId3"/>
              </a:rPr>
              <a:t>ashx</a:t>
            </a:r>
            <a:endParaRPr lang="en-US" sz="1400" dirty="0" smtClean="0"/>
          </a:p>
          <a:p>
            <a:pPr marL="576263" lvl="1" indent="-227013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/>
              <a:t>Buckler, Amy. </a:t>
            </a:r>
            <a:r>
              <a:rPr lang="en-US" sz="1200" dirty="0" smtClean="0"/>
              <a:t>“</a:t>
            </a:r>
            <a:r>
              <a:rPr lang="en-US" sz="1200" dirty="0"/>
              <a:t>Red light, green light: Decision making with SAM, the Sustainable Action Map.” </a:t>
            </a:r>
            <a:r>
              <a:rPr lang="en-US" sz="1200" i="1" dirty="0" err="1"/>
              <a:t>CitiesGoGreen</a:t>
            </a:r>
            <a:r>
              <a:rPr lang="en-US" sz="1200" dirty="0"/>
              <a:t>, </a:t>
            </a:r>
            <a:r>
              <a:rPr lang="en-US" sz="1200" dirty="0" smtClean="0"/>
              <a:t>October 2008. </a:t>
            </a:r>
            <a:r>
              <a:rPr lang="en-US" sz="1200" u="sng" dirty="0" smtClean="0">
                <a:hlinkClick r:id="rId4"/>
              </a:rPr>
              <a:t>www.nxtbook.com/nxtbooks/verde/citiesgogreen_200810/index.php?startid=10</a:t>
            </a:r>
            <a:endParaRPr lang="en-US" sz="1200" u="sng" dirty="0" smtClean="0"/>
          </a:p>
          <a:p>
            <a:pPr marL="576263" lvl="1" indent="-227013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/>
              <a:t>Couch, Julianne. </a:t>
            </a:r>
            <a:r>
              <a:rPr lang="en-US" sz="1200" dirty="0" smtClean="0"/>
              <a:t>“</a:t>
            </a:r>
            <a:r>
              <a:rPr lang="en-US" sz="1200" dirty="0"/>
              <a:t>Leading change toward sustainability: Learning from one leader’s successes and failures.” </a:t>
            </a:r>
            <a:r>
              <a:rPr lang="en-US" sz="1200" i="1" dirty="0"/>
              <a:t>Sustainable City Network</a:t>
            </a:r>
            <a:r>
              <a:rPr lang="en-US" sz="1200" dirty="0"/>
              <a:t>, </a:t>
            </a:r>
            <a:r>
              <a:rPr lang="en-US" sz="1200" dirty="0" smtClean="0"/>
              <a:t>Oct.17, 2012. </a:t>
            </a:r>
            <a:r>
              <a:rPr lang="en-US" sz="1200" u="sng" dirty="0">
                <a:hlinkClick r:id="rId5"/>
              </a:rPr>
              <a:t>www.sustainablecitynetwork.com/topic_channels/policy/article_15b7cf6c-1891-11e2-9f6f-001a4bcf6878.</a:t>
            </a:r>
            <a:r>
              <a:rPr lang="en-US" sz="1200" u="sng" dirty="0" smtClean="0">
                <a:hlinkClick r:id="rId5"/>
              </a:rPr>
              <a:t>html</a:t>
            </a:r>
            <a:endParaRPr lang="en-US" sz="1200" dirty="0" smtClean="0"/>
          </a:p>
          <a:p>
            <a:pPr marL="576263" lvl="1" indent="-227013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 err="1" smtClean="0"/>
              <a:t>Mucha</a:t>
            </a:r>
            <a:r>
              <a:rPr lang="en-US" sz="1200" dirty="0" smtClean="0"/>
              <a:t>, Michael. “Using the Sustainable Action Map.” </a:t>
            </a:r>
            <a:r>
              <a:rPr lang="en-US" sz="1200" dirty="0"/>
              <a:t>Presentation at the 4</a:t>
            </a:r>
            <a:r>
              <a:rPr lang="en-US" sz="1200" baseline="30000" dirty="0"/>
              <a:t>th</a:t>
            </a:r>
            <a:r>
              <a:rPr lang="en-US" sz="1200" dirty="0"/>
              <a:t> Annual Growing Sustainable Communities </a:t>
            </a:r>
            <a:r>
              <a:rPr lang="en-US" sz="1200" dirty="0" smtClean="0"/>
              <a:t>Conference, </a:t>
            </a:r>
            <a:r>
              <a:rPr lang="en-US" sz="1200" dirty="0"/>
              <a:t>Dubuque, IA, </a:t>
            </a:r>
            <a:r>
              <a:rPr lang="en-US" sz="1200" dirty="0" smtClean="0"/>
              <a:t>Oct. 12, 2011. </a:t>
            </a:r>
            <a:r>
              <a:rPr lang="en-US" sz="1200" dirty="0" smtClean="0">
                <a:hlinkClick r:id="rId6"/>
              </a:rPr>
              <a:t>www.gscdubuque.com/Presentations/SustainableActionMap_2011GSCC.pdf</a:t>
            </a:r>
            <a:r>
              <a:rPr lang="en-US" sz="1200" dirty="0" smtClean="0"/>
              <a:t> </a:t>
            </a:r>
            <a:endParaRPr lang="en-US" sz="1200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400" b="1" dirty="0"/>
              <a:t>American Public Works Association (APWA). </a:t>
            </a:r>
            <a:r>
              <a:rPr lang="en-US" sz="1400" dirty="0" smtClean="0"/>
              <a:t>Framework </a:t>
            </a:r>
            <a:r>
              <a:rPr lang="en-US" sz="1400" dirty="0"/>
              <a:t>for Sustainable </a:t>
            </a:r>
            <a:r>
              <a:rPr lang="en-US" sz="1400" dirty="0" smtClean="0"/>
              <a:t>Communities. </a:t>
            </a:r>
            <a:r>
              <a:rPr lang="en-US" sz="1400" dirty="0" smtClean="0">
                <a:hlinkClick r:id="rId7"/>
              </a:rPr>
              <a:t>www.apwa.net</a:t>
            </a:r>
            <a:r>
              <a:rPr lang="en-US" sz="1400" dirty="0">
                <a:hlinkClick r:id="rId7"/>
              </a:rPr>
              <a:t>/centerforsustainability/Process/-Framework-for-Sustainable-</a:t>
            </a:r>
            <a:r>
              <a:rPr lang="en-US" sz="1400" dirty="0" smtClean="0">
                <a:hlinkClick r:id="rId7"/>
              </a:rPr>
              <a:t>Communities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400" b="1" dirty="0"/>
              <a:t>City of Eugene, OR. </a:t>
            </a:r>
            <a:r>
              <a:rPr lang="en-US" sz="1400" dirty="0" smtClean="0"/>
              <a:t>Triple </a:t>
            </a:r>
            <a:r>
              <a:rPr lang="en-US" sz="1400" dirty="0"/>
              <a:t>Bottom </a:t>
            </a:r>
            <a:r>
              <a:rPr lang="en-US" sz="1400" dirty="0" smtClean="0"/>
              <a:t>Line. </a:t>
            </a:r>
            <a:r>
              <a:rPr lang="en-US" sz="1400" dirty="0" smtClean="0">
                <a:hlinkClick r:id="rId8"/>
              </a:rPr>
              <a:t>www.eugene</a:t>
            </a:r>
            <a:r>
              <a:rPr lang="en-US" sz="1400" dirty="0">
                <a:hlinkClick r:id="rId8"/>
              </a:rPr>
              <a:t>-or.gov/index.aspx?NID=</a:t>
            </a:r>
            <a:r>
              <a:rPr lang="en-US" sz="1400" dirty="0" smtClean="0">
                <a:hlinkClick r:id="rId8"/>
              </a:rPr>
              <a:t>512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400" b="1" dirty="0"/>
              <a:t>Association for the Advancement of Sustainability in Higher Education (AASHE)</a:t>
            </a:r>
            <a:r>
              <a:rPr lang="en-US" sz="1400" b="1" dirty="0" smtClean="0"/>
              <a:t>.</a:t>
            </a:r>
          </a:p>
          <a:p>
            <a:pPr marL="573088" lvl="1" indent="-223838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/>
              <a:t>Sustainability Tracking, Assessment &amp; Rating System™ (STARS). </a:t>
            </a:r>
            <a:r>
              <a:rPr lang="en-US" sz="1200" dirty="0" smtClean="0">
                <a:hlinkClick r:id="rId9"/>
              </a:rPr>
              <a:t>stars.aashe.org</a:t>
            </a:r>
            <a:endParaRPr lang="en-US" sz="1200" dirty="0" smtClean="0"/>
          </a:p>
          <a:p>
            <a:pPr marL="573088" lvl="1" indent="-223838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 smtClean="0"/>
              <a:t>Campus </a:t>
            </a:r>
            <a:r>
              <a:rPr lang="en-US" sz="1200" dirty="0"/>
              <a:t>Sustainability Assessment Tools</a:t>
            </a:r>
            <a:r>
              <a:rPr lang="en-US" sz="1200" dirty="0" smtClean="0"/>
              <a:t>. </a:t>
            </a:r>
            <a:r>
              <a:rPr lang="en-US" sz="1200" dirty="0">
                <a:hlinkClick r:id="rId10"/>
              </a:rPr>
              <a:t>www.aashe.org/resources/campus-sustainability-assessment-</a:t>
            </a:r>
            <a:r>
              <a:rPr lang="en-US" sz="1200" dirty="0" smtClean="0">
                <a:hlinkClick r:id="rId10"/>
              </a:rPr>
              <a:t>tools</a:t>
            </a:r>
            <a:endParaRPr lang="en-US" sz="1200" dirty="0" smtClean="0"/>
          </a:p>
          <a:p>
            <a:pPr marL="573088" lvl="1" indent="-223838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 smtClean="0"/>
              <a:t>Resources on Campus Sustainability Coordination &amp; Planning. </a:t>
            </a:r>
            <a:r>
              <a:rPr lang="en-US" sz="1200" dirty="0" smtClean="0">
                <a:hlinkClick r:id="rId11"/>
              </a:rPr>
              <a:t>www.aashe.org/resources/resources-sustainability-coordination-planning</a:t>
            </a:r>
            <a:endParaRPr lang="en-US" sz="1200" dirty="0" smtClean="0"/>
          </a:p>
          <a:p>
            <a:pPr marL="573088" lvl="1" indent="-223838">
              <a:spcBef>
                <a:spcPts val="0"/>
              </a:spcBef>
              <a:buClr>
                <a:schemeClr val="tx2"/>
              </a:buClr>
              <a:buFont typeface="Courier New"/>
              <a:buChar char="o"/>
            </a:pPr>
            <a:r>
              <a:rPr lang="en-US" sz="1200" dirty="0" smtClean="0"/>
              <a:t>Campus </a:t>
            </a:r>
            <a:r>
              <a:rPr lang="en-US" sz="1200" dirty="0"/>
              <a:t>Sustainability Case Studies</a:t>
            </a:r>
            <a:r>
              <a:rPr lang="en-US" sz="1200" dirty="0" smtClean="0"/>
              <a:t>. </a:t>
            </a:r>
            <a:r>
              <a:rPr lang="en-US" sz="1200" dirty="0">
                <a:hlinkClick r:id="rId12"/>
              </a:rPr>
              <a:t>www.aashe.org/resources/case-studies/keyword/</a:t>
            </a:r>
            <a:r>
              <a:rPr lang="en-US" sz="1200" dirty="0" smtClean="0">
                <a:hlinkClick r:id="rId12"/>
              </a:rPr>
              <a:t>162</a:t>
            </a:r>
            <a:endParaRPr lang="en-US" sz="1200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400" b="1" dirty="0" smtClean="0"/>
              <a:t>Portland </a:t>
            </a:r>
            <a:r>
              <a:rPr lang="en-US" sz="1400" b="1" dirty="0"/>
              <a:t>State University. </a:t>
            </a:r>
            <a:r>
              <a:rPr lang="en-US" sz="1400" dirty="0" smtClean="0"/>
              <a:t>The </a:t>
            </a:r>
            <a:r>
              <a:rPr lang="en-US" sz="1400" dirty="0"/>
              <a:t>Triple Bottom </a:t>
            </a:r>
            <a:r>
              <a:rPr lang="en-US" sz="1400" dirty="0" smtClean="0"/>
              <a:t>Line Tool. </a:t>
            </a:r>
            <a:r>
              <a:rPr lang="en-US" sz="1400" dirty="0" smtClean="0">
                <a:hlinkClick r:id="rId13"/>
              </a:rPr>
              <a:t>www.tbltool.org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9340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600202"/>
            <a:ext cx="6400800" cy="38523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Our Purpose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To improve the sustainability and livability of cities</a:t>
            </a:r>
            <a:r>
              <a:rPr lang="en-US" sz="1800" dirty="0" smtClean="0"/>
              <a:t>.</a:t>
            </a:r>
            <a:endParaRPr lang="en-US" sz="18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Our Method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We are transforming the university system of education and service by innovatively focusing university activities and resources on real-world problems</a:t>
            </a:r>
            <a:r>
              <a:rPr lang="en-US" sz="1800" dirty="0" smtClean="0"/>
              <a:t>.</a:t>
            </a:r>
            <a:endParaRPr lang="en-US" sz="18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Our Values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Interdisciplinary, Applied, and Aggressively Collaborative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Our Tools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  <a:cs typeface="Times New Roman" charset="0"/>
              </a:rPr>
              <a:t>Education and Service, Research and Scholarship, Policy Assistance</a:t>
            </a:r>
            <a:r>
              <a:rPr lang="en-US" sz="1800" dirty="0" smtClean="0">
                <a:solidFill>
                  <a:schemeClr val="tx2"/>
                </a:solidFill>
                <a:cs typeface="Times New Roman" charset="0"/>
              </a:rPr>
              <a:t>.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2286000" y="5486400"/>
            <a:ext cx="644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eaLnBrk="1" hangingPunct="1">
              <a:spcBef>
                <a:spcPct val="20000"/>
              </a:spcBef>
            </a:pPr>
            <a:r>
              <a:rPr lang="en-US" sz="1300" i="1" dirty="0" smtClean="0">
                <a:solidFill>
                  <a:srgbClr val="000000"/>
                </a:solidFill>
              </a:rPr>
              <a:t>The </a:t>
            </a:r>
            <a:r>
              <a:rPr lang="en-US" sz="1300" i="1" dirty="0">
                <a:solidFill>
                  <a:srgbClr val="000000"/>
                </a:solidFill>
              </a:rPr>
              <a:t>Sustainable Cities Initiative is perhaps the most comprehensive effort by a U.S. university to infuse sustainability into its curricula and community outreach</a:t>
            </a:r>
            <a:r>
              <a:rPr lang="en-US" sz="1300" i="1" dirty="0" smtClean="0">
                <a:solidFill>
                  <a:srgbClr val="000000"/>
                </a:solidFill>
              </a:rPr>
              <a:t>.</a:t>
            </a:r>
            <a:endParaRPr lang="en-US" sz="1300" i="1" dirty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257800" y="6314977"/>
            <a:ext cx="3429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</a:rPr>
              <a:t>—Michael </a:t>
            </a:r>
            <a:r>
              <a:rPr lang="en-US" sz="1100" dirty="0">
                <a:solidFill>
                  <a:srgbClr val="000000"/>
                </a:solidFill>
              </a:rPr>
              <a:t>Burnham, </a:t>
            </a:r>
            <a:r>
              <a:rPr lang="en-US" sz="1100" dirty="0" err="1">
                <a:solidFill>
                  <a:srgbClr val="000000"/>
                </a:solidFill>
              </a:rPr>
              <a:t>Greenwire</a:t>
            </a:r>
            <a:r>
              <a:rPr lang="en-US" sz="1100" dirty="0">
                <a:solidFill>
                  <a:srgbClr val="000000"/>
                </a:solidFill>
              </a:rPr>
              <a:t>. August 23, </a:t>
            </a:r>
            <a:r>
              <a:rPr lang="en-US" sz="1100" dirty="0" smtClean="0">
                <a:solidFill>
                  <a:srgbClr val="000000"/>
                </a:solidFill>
              </a:rPr>
              <a:t>2010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48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143000"/>
          </a:xfrm>
        </p:spPr>
        <p:txBody>
          <a:bodyPr anchor="ctr" anchorCtr="0"/>
          <a:lstStyle/>
          <a:p>
            <a:pPr algn="l"/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Sustainable Cities Initiative</a:t>
            </a:r>
            <a:b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i="1" dirty="0"/>
              <a:t>Cultivating Sustainable Cities </a:t>
            </a:r>
            <a:r>
              <a:rPr lang="en-US" sz="1600" i="1" dirty="0" smtClean="0"/>
              <a:t>through </a:t>
            </a:r>
            <a:r>
              <a:rPr lang="en-US" sz="1600" i="1" dirty="0"/>
              <a:t>Applied Research and Education</a:t>
            </a:r>
            <a:endParaRPr lang="en-US" sz="1600" dirty="0"/>
          </a:p>
        </p:txBody>
      </p:sp>
      <p:pic>
        <p:nvPicPr>
          <p:cNvPr id="15" name="Picture 9" descr="Color_U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6743"/>
            <a:ext cx="1600200" cy="9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r="30162" b="7056"/>
          <a:stretch>
            <a:fillRect/>
          </a:stretch>
        </p:blipFill>
        <p:spPr bwMode="auto">
          <a:xfrm>
            <a:off x="457200" y="1600202"/>
            <a:ext cx="1600200" cy="145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9398"/>
            <a:ext cx="1600200" cy="26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4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343400"/>
          </a:xfrm>
        </p:spPr>
        <p:txBody>
          <a:bodyPr anchor="ctr" anchorCtr="0"/>
          <a:lstStyle/>
          <a:p>
            <a:pPr marL="0" indent="0">
              <a:spcBef>
                <a:spcPts val="2400"/>
              </a:spcBef>
              <a:buNone/>
            </a:pPr>
            <a:r>
              <a:rPr lang="en-US" sz="3200" i="1" dirty="0"/>
              <a:t>Excellence is never an accident. It is always the result of high intention, sincere effort, and intelligent execution; it represents the wise choice of many alternatives—choice, not chance, determines your destiny</a:t>
            </a:r>
            <a:r>
              <a:rPr lang="en-US" sz="3200" i="1" dirty="0" smtClean="0"/>
              <a:t>.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en-US" dirty="0" smtClean="0"/>
              <a:t>—</a:t>
            </a:r>
            <a:r>
              <a:rPr lang="en-US" dirty="0"/>
              <a:t>Aristotle, 350 </a:t>
            </a:r>
            <a:r>
              <a:rPr lang="en-US" dirty="0" smtClean="0"/>
              <a:t>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3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water-pollution4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1" b="11913"/>
          <a:stretch/>
        </p:blipFill>
        <p:spPr>
          <a:xfrm>
            <a:off x="1371600" y="1600200"/>
            <a:ext cx="6400800" cy="3200400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371600" y="914400"/>
            <a:ext cx="6400800" cy="685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Profit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0" y="4800600"/>
            <a:ext cx="1371600" cy="1600200"/>
          </a:xfrm>
        </p:spPr>
        <p:txBody>
          <a:bodyPr anchor="ctr" anchorCtr="0"/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People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772400" y="4798446"/>
            <a:ext cx="1371600" cy="1602354"/>
          </a:xfrm>
        </p:spPr>
        <p:txBody>
          <a:bodyPr anchor="ctr" anchorCtr="0"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Planet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 descr="drinkingwater.jpg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r="7345"/>
          <a:stretch/>
        </p:blipFill>
        <p:spPr>
          <a:xfrm>
            <a:off x="1371600" y="4800600"/>
            <a:ext cx="2057400" cy="1600200"/>
          </a:xfrm>
          <a:prstGeom prst="rect">
            <a:avLst/>
          </a:prstGeo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pic>
        <p:nvPicPr>
          <p:cNvPr id="19" name="Content Placeholder 18" descr="ducks-swimming-in-pond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15946" r="29796" b="15946"/>
          <a:stretch/>
        </p:blipFill>
        <p:spPr>
          <a:xfrm>
            <a:off x="3429000" y="4800601"/>
            <a:ext cx="4343400" cy="1600200"/>
          </a:xfrm>
          <a:prstGeom prst="rect">
            <a:avLst/>
          </a:prstGeo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48640" y="118872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7607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Triple Bottom Line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685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Single Bottom Line?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3" grpId="0" build="p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Three Spheres of Sustainability</a:t>
            </a:r>
            <a:endParaRPr lang="en-US" sz="4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Content Placeholder 12" descr="sustainability_spher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b="-180"/>
          <a:stretch/>
        </p:blipFill>
        <p:spPr>
          <a:xfrm>
            <a:off x="1371600" y="1600200"/>
            <a:ext cx="6400800" cy="4596299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6203840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Vanderbilt University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2480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Misunderstood Decisions?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 descr="JRM720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14669"/>
          <a:stretch/>
        </p:blipFill>
        <p:spPr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973008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Source: Daily Emerald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355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Case Study: West Eugene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EmX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57800" y="1600200"/>
            <a:ext cx="3200400" cy="1828800"/>
          </a:xfrm>
        </p:spPr>
        <p:txBody>
          <a:bodyPr anchor="t" anchorCtr="0"/>
          <a:lstStyle/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Build</a:t>
            </a:r>
          </a:p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Losing Tax Dollars</a:t>
            </a:r>
          </a:p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Arrogant Bureaucrats</a:t>
            </a:r>
          </a:p>
        </p:txBody>
      </p:sp>
      <p:pic>
        <p:nvPicPr>
          <p:cNvPr id="8" name="Content Placeholder 7" descr="OMOT 2012-07-27 Protest (from Eric Gunderson)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b="1110"/>
          <a:stretch/>
        </p:blipFill>
        <p:spPr>
          <a:xfrm>
            <a:off x="685800" y="1600200"/>
            <a:ext cx="4572000" cy="2971800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1291948" y="4571999"/>
            <a:ext cx="2594252" cy="1828801"/>
          </a:xfrm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rosperity</a:t>
            </a:r>
          </a:p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Social Equity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Healthy Natural Environment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MG_2036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1250"/>
          <a:stretch/>
        </p:blipFill>
        <p:spPr>
          <a:xfrm>
            <a:off x="3886200" y="3429000"/>
            <a:ext cx="4572000" cy="2971800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4572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Our Money Our Transit (OMOT)</a:t>
            </a:r>
            <a:endParaRPr lang="en-US" sz="900" i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64008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mbria"/>
                <a:cs typeface="Cambria"/>
              </a:rPr>
              <a:t>Better Eugene-Springfield Transit (BEST)</a:t>
            </a:r>
            <a:endParaRPr lang="en-US" sz="9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86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Some 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Your</a:t>
            </a:r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Recent Decisions?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____________________</a:t>
            </a:r>
            <a:r>
              <a:rPr lang="en-US" sz="2800" dirty="0"/>
              <a:t>____________________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____________________</a:t>
            </a:r>
            <a:r>
              <a:rPr lang="en-US" sz="2800" dirty="0"/>
              <a:t>____________________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____________________</a:t>
            </a:r>
            <a:r>
              <a:rPr lang="en-US" sz="2800" dirty="0"/>
              <a:t>____________________</a:t>
            </a:r>
            <a:endParaRPr lang="en-US" sz="2800" dirty="0" smtClean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____________________</a:t>
            </a:r>
            <a:r>
              <a:rPr lang="en-US" sz="2800" dirty="0"/>
              <a:t>____________________</a:t>
            </a:r>
            <a:endParaRPr lang="en-US" sz="2800" dirty="0" smtClean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____________________</a:t>
            </a:r>
            <a:r>
              <a:rPr lang="en-US" sz="2800" dirty="0"/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285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Case Study: Couple Buying a Car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Content Placeholder 6" descr="New &amp; used small car Rating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b="44039"/>
          <a:stretch/>
        </p:blipFill>
        <p:spPr>
          <a:xfrm>
            <a:off x="2286000" y="1600200"/>
            <a:ext cx="4572000" cy="4711072"/>
          </a:xfrm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52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Couple Buying a Car (cont.)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143000"/>
            <a:ext cx="54864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 or More Fuel Efficient?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4592971"/>
              </p:ext>
            </p:extLst>
          </p:nvPr>
        </p:nvGraphicFramePr>
        <p:xfrm>
          <a:off x="1828800" y="1600200"/>
          <a:ext cx="54864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29865" marR="29865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A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B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Sticker Price</a:t>
                      </a:r>
                      <a:endParaRPr lang="en-US" dirty="0"/>
                    </a:p>
                  </a:txBody>
                  <a:tcPr marL="29865" marR="29865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—</a:t>
                      </a:r>
                      <a:endParaRPr lang="en-US" baseline="-25000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$6,000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Fuel Efficiency</a:t>
                      </a:r>
                      <a:endParaRPr lang="en-US" dirty="0"/>
                    </a:p>
                  </a:txBody>
                  <a:tcPr marL="29865" marR="29865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mpg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mpg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Annual Fuel Costs</a:t>
                      </a:r>
                      <a:endParaRPr lang="en-US" dirty="0"/>
                    </a:p>
                  </a:txBody>
                  <a:tcPr marL="29865" marR="29865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$1,600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29865" marR="29865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3886200"/>
            <a:ext cx="54864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Sunroof?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7679150"/>
              </p:ext>
            </p:extLst>
          </p:nvPr>
        </p:nvGraphicFramePr>
        <p:xfrm>
          <a:off x="1828800" y="4343400"/>
          <a:ext cx="5486400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4003" marR="64003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 marL="64003" marR="64003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 Sunroof</a:t>
                      </a:r>
                      <a:endParaRPr lang="en-US" dirty="0"/>
                    </a:p>
                  </a:txBody>
                  <a:tcPr marL="64003" marR="64003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Sticker Price</a:t>
                      </a:r>
                      <a:endParaRPr lang="en-US" dirty="0"/>
                    </a:p>
                  </a:txBody>
                  <a:tcPr marL="64003" marR="64003" anchor="ctr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—</a:t>
                      </a:r>
                      <a:endParaRPr lang="en-US" dirty="0"/>
                    </a:p>
                  </a:txBody>
                  <a:tcPr marL="64003" marR="64003" anchor="ctr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$1,000</a:t>
                      </a:r>
                      <a:endParaRPr lang="en-US" dirty="0"/>
                    </a:p>
                  </a:txBody>
                  <a:tcPr marL="64003" marR="64003" anchor="ctr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Price per Use</a:t>
                      </a:r>
                    </a:p>
                  </a:txBody>
                  <a:tcPr marL="64003" marR="64003" anchor="ctr">
                    <a:lnL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—</a:t>
                      </a:r>
                      <a:endParaRPr lang="en-US" dirty="0"/>
                    </a:p>
                  </a:txBody>
                  <a:tcPr marL="64003" marR="64003" anchor="ctr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 marL="64003" marR="64003" anchor="ctr">
                    <a:lnL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6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016375" y="3175084"/>
            <a:ext cx="275520" cy="253916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13128"/>
              </p:ext>
            </p:extLst>
          </p:nvPr>
        </p:nvGraphicFramePr>
        <p:xfrm>
          <a:off x="815975" y="3429000"/>
          <a:ext cx="320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3022600" imgH="431800" progId="Equation.3">
                  <p:embed/>
                </p:oleObj>
              </mc:Choice>
              <mc:Fallback>
                <p:oleObj name="Equation" r:id="rId4" imgW="302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975" y="3429000"/>
                        <a:ext cx="320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61306"/>
              </p:ext>
            </p:extLst>
          </p:nvPr>
        </p:nvGraphicFramePr>
        <p:xfrm>
          <a:off x="5029200" y="3429000"/>
          <a:ext cx="320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6" imgW="3022600" imgH="431800" progId="Equation.3">
                  <p:embed/>
                </p:oleObj>
              </mc:Choice>
              <mc:Fallback>
                <p:oleObj name="Equation" r:id="rId6" imgW="302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200" y="3429000"/>
                        <a:ext cx="320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6479632" y="3175084"/>
            <a:ext cx="149768" cy="253916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01687"/>
              </p:ext>
            </p:extLst>
          </p:nvPr>
        </p:nvGraphicFramePr>
        <p:xfrm>
          <a:off x="5353050" y="5943600"/>
          <a:ext cx="2473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8" imgW="2336800" imgH="431800" progId="Equation.3">
                  <p:embed/>
                </p:oleObj>
              </mc:Choice>
              <mc:Fallback>
                <p:oleObj name="Equation" r:id="rId8" imgW="2336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3050" y="5943600"/>
                        <a:ext cx="24733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6440248" y="5560633"/>
            <a:ext cx="149767" cy="382967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5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830</TotalTime>
  <Words>1605</Words>
  <Application>Microsoft Macintosh PowerPoint</Application>
  <PresentationFormat>On-screen Show (4:3)</PresentationFormat>
  <Paragraphs>165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Breeze</vt:lpstr>
      <vt:lpstr>Equation</vt:lpstr>
      <vt:lpstr>Triple Bottom Line A better way to make—and communicate—decisions</vt:lpstr>
      <vt:lpstr>The Sustainable Cities Initiative Cultivating Sustainable Cities through Applied Research and Education</vt:lpstr>
      <vt:lpstr>Single Bottom Line?</vt:lpstr>
      <vt:lpstr>The Three Spheres of Sustainability</vt:lpstr>
      <vt:lpstr>Misunderstood Decisions?</vt:lpstr>
      <vt:lpstr>Case Study: West Eugene EmX</vt:lpstr>
      <vt:lpstr>Some of Your Recent Decisions?</vt:lpstr>
      <vt:lpstr>Case Study: Couple Buying a Car</vt:lpstr>
      <vt:lpstr>Couple Buying a Car (cont.)</vt:lpstr>
      <vt:lpstr>Couple Buying a Car (cont.)</vt:lpstr>
      <vt:lpstr>TBL Frameworks</vt:lpstr>
      <vt:lpstr>TBL Frameworks (cont.)</vt:lpstr>
      <vt:lpstr>TBL Frameworks (cont.)</vt:lpstr>
      <vt:lpstr>TBL Frameworks (cont.)</vt:lpstr>
      <vt:lpstr>TBL Frameworks (cont.)</vt:lpstr>
      <vt:lpstr>TBL Tools</vt:lpstr>
      <vt:lpstr>TBL Tools (cont.)</vt:lpstr>
      <vt:lpstr>Getting Started with TBL</vt:lpstr>
      <vt:lpstr>TBL Resources</vt:lpstr>
      <vt:lpstr>Questions?</vt:lpstr>
    </vt:vector>
  </TitlesOfParts>
  <Company>UO Sustainable Cities Initiative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Triple Bottom Line: A better way to make—and communicate—decisions?</dc:title>
  <dc:creator>Rob Zako</dc:creator>
  <cp:lastModifiedBy>Rob Zako</cp:lastModifiedBy>
  <cp:revision>75</cp:revision>
  <dcterms:created xsi:type="dcterms:W3CDTF">2013-10-24T20:03:44Z</dcterms:created>
  <dcterms:modified xsi:type="dcterms:W3CDTF">2013-12-17T22:32:54Z</dcterms:modified>
</cp:coreProperties>
</file>